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2" r:id="rId3"/>
    <p:sldId id="333" r:id="rId4"/>
    <p:sldId id="257" r:id="rId5"/>
    <p:sldId id="259" r:id="rId6"/>
    <p:sldId id="258" r:id="rId7"/>
    <p:sldId id="261" r:id="rId8"/>
    <p:sldId id="262" r:id="rId9"/>
    <p:sldId id="263" r:id="rId10"/>
    <p:sldId id="272" r:id="rId11"/>
    <p:sldId id="264" r:id="rId12"/>
    <p:sldId id="265" r:id="rId13"/>
    <p:sldId id="273" r:id="rId14"/>
    <p:sldId id="266" r:id="rId15"/>
    <p:sldId id="267" r:id="rId16"/>
    <p:sldId id="268" r:id="rId17"/>
    <p:sldId id="274" r:id="rId18"/>
    <p:sldId id="344" r:id="rId19"/>
    <p:sldId id="280" r:id="rId20"/>
    <p:sldId id="345" r:id="rId21"/>
    <p:sldId id="283" r:id="rId22"/>
    <p:sldId id="284" r:id="rId23"/>
    <p:sldId id="346" r:id="rId24"/>
    <p:sldId id="285" r:id="rId25"/>
    <p:sldId id="347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48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  <p:sldId id="316" r:id="rId58"/>
    <p:sldId id="317" r:id="rId59"/>
    <p:sldId id="318" r:id="rId60"/>
    <p:sldId id="319" r:id="rId61"/>
    <p:sldId id="320" r:id="rId62"/>
    <p:sldId id="321" r:id="rId63"/>
    <p:sldId id="322" r:id="rId64"/>
    <p:sldId id="323" r:id="rId65"/>
    <p:sldId id="324" r:id="rId66"/>
    <p:sldId id="325" r:id="rId67"/>
    <p:sldId id="326" r:id="rId68"/>
    <p:sldId id="327" r:id="rId69"/>
    <p:sldId id="328" r:id="rId70"/>
    <p:sldId id="329" r:id="rId71"/>
    <p:sldId id="330" r:id="rId72"/>
    <p:sldId id="334" r:id="rId73"/>
    <p:sldId id="335" r:id="rId74"/>
    <p:sldId id="336" r:id="rId75"/>
    <p:sldId id="337" r:id="rId76"/>
    <p:sldId id="338" r:id="rId77"/>
    <p:sldId id="339" r:id="rId78"/>
    <p:sldId id="340" r:id="rId79"/>
    <p:sldId id="341" r:id="rId80"/>
    <p:sldId id="342" r:id="rId81"/>
    <p:sldId id="349" r:id="rId82"/>
    <p:sldId id="343" r:id="rId83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2011/9/29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dirty="0" smtClean="0"/>
              <a:t>電腦輔助能源與熱流科學分析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4941168"/>
            <a:ext cx="6400800" cy="1752600"/>
          </a:xfrm>
        </p:spPr>
        <p:txBody>
          <a:bodyPr/>
          <a:lstStyle/>
          <a:p>
            <a:r>
              <a:rPr lang="en-US" altLang="zh-TW" dirty="0" smtClean="0"/>
              <a:t>2011/10/05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19672" y="2924944"/>
            <a:ext cx="5482952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TW" altLang="en-US" sz="5400" dirty="0" smtClean="0"/>
              <a:t>幾何形狀 </a:t>
            </a:r>
            <a:r>
              <a:rPr lang="en-US" altLang="zh-TW" sz="5400" dirty="0" smtClean="0"/>
              <a:t>-</a:t>
            </a:r>
            <a:r>
              <a:rPr lang="zh-TW" altLang="en-US" sz="5400" dirty="0" smtClean="0"/>
              <a:t> 點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產生方格平面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444208" y="2132856"/>
            <a:ext cx="2098576" cy="10801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altLang="zh-TW" sz="1800" dirty="0" smtClean="0"/>
              <a:t>Minimum value :–32</a:t>
            </a:r>
          </a:p>
          <a:p>
            <a:pPr>
              <a:buNone/>
            </a:pPr>
            <a:r>
              <a:rPr lang="en-US" altLang="zh-TW" sz="1800" dirty="0" smtClean="0"/>
              <a:t>Maximum value : 32</a:t>
            </a:r>
          </a:p>
          <a:p>
            <a:pPr>
              <a:buNone/>
            </a:pPr>
            <a:r>
              <a:rPr lang="en-US" altLang="zh-TW" sz="1800" dirty="0" smtClean="0"/>
              <a:t> Increment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:</a:t>
            </a:r>
            <a:r>
              <a:rPr lang="zh-TW" altLang="en-US" sz="1800" dirty="0" smtClean="0"/>
              <a:t> </a:t>
            </a:r>
            <a:r>
              <a:rPr lang="en-US" altLang="zh-TW" sz="1800" dirty="0" smtClean="0"/>
              <a:t>16</a:t>
            </a:r>
            <a:endParaRPr lang="zh-TW" alt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72816"/>
            <a:ext cx="5934106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052736"/>
            <a:ext cx="5562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TW" altLang="en-US" dirty="0" smtClean="0"/>
              <a:t>建立</a:t>
            </a:r>
            <a:r>
              <a:rPr lang="en-US" altLang="zh-TW" dirty="0" smtClean="0"/>
              <a:t>Vertex</a:t>
            </a:r>
            <a:endParaRPr lang="zh-TW" alt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3156" y="1052736"/>
            <a:ext cx="6675869" cy="518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字方塊 3"/>
          <p:cNvSpPr txBox="1"/>
          <p:nvPr/>
        </p:nvSpPr>
        <p:spPr>
          <a:xfrm>
            <a:off x="7236296" y="2204864"/>
            <a:ext cx="1691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CTRL+</a:t>
            </a:r>
            <a:r>
              <a:rPr lang="zh-TW" altLang="en-US" dirty="0" smtClean="0"/>
              <a:t>滑鼠右鍵</a:t>
            </a:r>
            <a:r>
              <a:rPr lang="en-US" altLang="zh-TW" dirty="0" smtClean="0"/>
              <a:t>=</a:t>
            </a:r>
            <a:r>
              <a:rPr lang="zh-TW" altLang="en-US" dirty="0" smtClean="0"/>
              <a:t>產生點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19672" y="2924944"/>
            <a:ext cx="5482952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TW" altLang="en-US" sz="5400" dirty="0" smtClean="0"/>
              <a:t>幾何形狀 </a:t>
            </a:r>
            <a:r>
              <a:rPr lang="en-US" altLang="zh-TW" sz="5400" dirty="0" smtClean="0"/>
              <a:t>–</a:t>
            </a:r>
            <a:r>
              <a:rPr lang="zh-TW" altLang="en-US" sz="5400" dirty="0" smtClean="0"/>
              <a:t> 線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zh-TW" altLang="en-US" dirty="0" smtClean="0"/>
              <a:t>建立</a:t>
            </a:r>
            <a:r>
              <a:rPr lang="en-US" altLang="zh-TW" dirty="0" smtClean="0"/>
              <a:t>edge</a:t>
            </a:r>
            <a:r>
              <a:rPr lang="zh-TW" altLang="en-US" dirty="0" smtClean="0"/>
              <a:t>和</a:t>
            </a:r>
            <a:r>
              <a:rPr lang="en-US" altLang="zh-TW" dirty="0" smtClean="0"/>
              <a:t>Bend</a:t>
            </a:r>
            <a:endParaRPr lang="zh-TW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6264696" cy="486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124744"/>
            <a:ext cx="575310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rmAutofit/>
          </a:bodyPr>
          <a:lstStyle/>
          <a:p>
            <a:r>
              <a:rPr lang="en-US" altLang="zh-TW" sz="3200" dirty="0" smtClean="0"/>
              <a:t>Create the Small Pipe for the Mixing Elbow</a:t>
            </a:r>
            <a:endParaRPr lang="zh-TW" altLang="en-US" sz="32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584138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1052736"/>
            <a:ext cx="52863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字方塊 7"/>
          <p:cNvSpPr txBox="1"/>
          <p:nvPr/>
        </p:nvSpPr>
        <p:spPr>
          <a:xfrm>
            <a:off x="5940152" y="2060848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第一點</a:t>
            </a:r>
            <a:r>
              <a:rPr lang="en-US" altLang="zh-TW" dirty="0" smtClean="0"/>
              <a:t>A</a:t>
            </a:r>
          </a:p>
          <a:p>
            <a:r>
              <a:rPr lang="zh-TW" altLang="en-US" dirty="0" smtClean="0"/>
              <a:t> </a:t>
            </a:r>
            <a:r>
              <a:rPr lang="el-GR" altLang="zh-TW" dirty="0" smtClean="0"/>
              <a:t>Θ</a:t>
            </a:r>
            <a:r>
              <a:rPr lang="en-US" altLang="zh-TW" dirty="0" smtClean="0"/>
              <a:t> = - 39.9</a:t>
            </a:r>
            <a:r>
              <a:rPr lang="zh-TW" altLang="en-US" dirty="0" smtClean="0"/>
              <a:t> </a:t>
            </a:r>
            <a:r>
              <a:rPr lang="en-US" altLang="zh-TW" dirty="0" smtClean="0"/>
              <a:t>°</a:t>
            </a:r>
          </a:p>
          <a:p>
            <a:endParaRPr lang="en-US" altLang="zh-TW" dirty="0" smtClean="0"/>
          </a:p>
          <a:p>
            <a:r>
              <a:rPr lang="zh-TW" altLang="en-US" dirty="0" smtClean="0"/>
              <a:t>第二點 </a:t>
            </a:r>
            <a:r>
              <a:rPr lang="en-US" altLang="zh-TW" dirty="0" smtClean="0"/>
              <a:t>B</a:t>
            </a:r>
          </a:p>
          <a:p>
            <a:r>
              <a:rPr lang="el-GR" altLang="zh-TW" dirty="0" smtClean="0"/>
              <a:t>Θ</a:t>
            </a:r>
            <a:r>
              <a:rPr lang="en-US" altLang="zh-TW" dirty="0" smtClean="0"/>
              <a:t> = - 50.07</a:t>
            </a:r>
            <a:r>
              <a:rPr lang="zh-TW" altLang="en-US" dirty="0" smtClean="0"/>
              <a:t> </a:t>
            </a:r>
            <a:r>
              <a:rPr lang="en-US" altLang="zh-TW" dirty="0" smtClean="0"/>
              <a:t>°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716016" y="49411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4427984" y="522920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B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Create points at the small inlet</a:t>
            </a:r>
            <a:endParaRPr lang="zh-TW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24744"/>
            <a:ext cx="54197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808"/>
            <a:ext cx="6119547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4499992" y="486916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</a:t>
            </a:r>
            <a:endParaRPr lang="zh-TW" altLang="en-US" dirty="0"/>
          </a:p>
        </p:txBody>
      </p:sp>
      <p:sp>
        <p:nvSpPr>
          <p:cNvPr id="7" name="文字方塊 6"/>
          <p:cNvSpPr txBox="1"/>
          <p:nvPr/>
        </p:nvSpPr>
        <p:spPr>
          <a:xfrm>
            <a:off x="4211960" y="515719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B</a:t>
            </a:r>
            <a:endParaRPr lang="zh-TW" altLang="en-US" dirty="0"/>
          </a:p>
        </p:txBody>
      </p:sp>
      <p:sp>
        <p:nvSpPr>
          <p:cNvPr id="8" name="文字方塊 7"/>
          <p:cNvSpPr txBox="1"/>
          <p:nvPr/>
        </p:nvSpPr>
        <p:spPr>
          <a:xfrm>
            <a:off x="4355976" y="63093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C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644008" y="6309320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</a:t>
            </a:r>
            <a:endParaRPr lang="zh-TW" altLang="en-US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5652120" y="5445224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C</a:t>
            </a:r>
            <a:r>
              <a:rPr lang="zh-TW" altLang="en-US" dirty="0" smtClean="0"/>
              <a:t> </a:t>
            </a:r>
            <a:r>
              <a:rPr lang="en-US" altLang="zh-TW" dirty="0" smtClean="0"/>
              <a:t>:</a:t>
            </a:r>
            <a:r>
              <a:rPr lang="zh-TW" altLang="en-US" dirty="0" smtClean="0"/>
              <a:t> </a:t>
            </a:r>
            <a:r>
              <a:rPr lang="en-US" altLang="zh-TW" dirty="0" smtClean="0"/>
              <a:t>B</a:t>
            </a:r>
            <a:r>
              <a:rPr lang="zh-TW" altLang="en-US" dirty="0" smtClean="0"/>
              <a:t>點偏移複製 </a:t>
            </a:r>
            <a:r>
              <a:rPr lang="en-US" altLang="zh-TW" dirty="0" smtClean="0"/>
              <a:t>Y</a:t>
            </a:r>
            <a:r>
              <a:rPr lang="zh-TW" altLang="en-US" dirty="0" smtClean="0"/>
              <a:t> </a:t>
            </a:r>
            <a:r>
              <a:rPr lang="en-US" altLang="zh-TW" dirty="0" smtClean="0"/>
              <a:t>=</a:t>
            </a:r>
            <a:r>
              <a:rPr lang="zh-TW" altLang="en-US" dirty="0" smtClean="0"/>
              <a:t> </a:t>
            </a:r>
            <a:r>
              <a:rPr lang="en-US" altLang="zh-TW" dirty="0" smtClean="0"/>
              <a:t>-12</a:t>
            </a:r>
          </a:p>
          <a:p>
            <a:r>
              <a:rPr lang="en-US" altLang="zh-TW" dirty="0" smtClean="0"/>
              <a:t>D</a:t>
            </a:r>
            <a:r>
              <a:rPr lang="zh-TW" altLang="en-US" dirty="0" smtClean="0"/>
              <a:t> </a:t>
            </a:r>
            <a:r>
              <a:rPr lang="en-US" altLang="zh-TW" dirty="0" smtClean="0"/>
              <a:t>:</a:t>
            </a:r>
            <a:r>
              <a:rPr lang="zh-TW" altLang="en-US" dirty="0" smtClean="0"/>
              <a:t> </a:t>
            </a:r>
            <a:r>
              <a:rPr lang="en-US" altLang="zh-TW" dirty="0" smtClean="0"/>
              <a:t>C</a:t>
            </a:r>
            <a:r>
              <a:rPr lang="zh-TW" altLang="en-US" dirty="0" smtClean="0"/>
              <a:t>點偏移複製 </a:t>
            </a:r>
            <a:r>
              <a:rPr lang="en-US" altLang="zh-TW" dirty="0" smtClean="0"/>
              <a:t>X</a:t>
            </a:r>
            <a:r>
              <a:rPr lang="zh-TW" altLang="en-US" dirty="0" smtClean="0"/>
              <a:t> </a:t>
            </a:r>
            <a:r>
              <a:rPr lang="en-US" altLang="zh-TW" dirty="0" smtClean="0"/>
              <a:t>=</a:t>
            </a:r>
            <a:r>
              <a:rPr lang="zh-TW" altLang="en-US" dirty="0" smtClean="0"/>
              <a:t> </a:t>
            </a:r>
            <a:r>
              <a:rPr lang="en-US" altLang="zh-TW" dirty="0" smtClean="0"/>
              <a:t>4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916832"/>
            <a:ext cx="231240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流程圖: 程序 11"/>
          <p:cNvSpPr/>
          <p:nvPr/>
        </p:nvSpPr>
        <p:spPr>
          <a:xfrm>
            <a:off x="5796136" y="4365104"/>
            <a:ext cx="2304256" cy="288032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4" name="直線單箭頭接點 13"/>
          <p:cNvCxnSpPr/>
          <p:nvPr/>
        </p:nvCxnSpPr>
        <p:spPr>
          <a:xfrm rot="5400000">
            <a:off x="5508104" y="5013176"/>
            <a:ext cx="72008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619672" y="2924944"/>
            <a:ext cx="5482952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TW" altLang="en-US" sz="5400" dirty="0" smtClean="0"/>
              <a:t>幾何形狀 </a:t>
            </a:r>
            <a:r>
              <a:rPr lang="en-US" altLang="zh-TW" sz="5400" dirty="0" smtClean="0"/>
              <a:t>–</a:t>
            </a:r>
            <a:r>
              <a:rPr lang="zh-TW" altLang="en-US" sz="5400" dirty="0" smtClean="0"/>
              <a:t> 面</a:t>
            </a:r>
            <a:endParaRPr lang="zh-TW" alt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1515" y="1600200"/>
            <a:ext cx="514096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9361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TW" altLang="en-US" sz="4400" dirty="0" smtClean="0"/>
              <a:t>建立網格 </a:t>
            </a:r>
            <a:r>
              <a:rPr lang="en-US" altLang="zh-TW" sz="4400" dirty="0" smtClean="0"/>
              <a:t>–</a:t>
            </a:r>
            <a:r>
              <a:rPr lang="zh-TW" altLang="en-US" sz="4400" dirty="0" smtClean="0"/>
              <a:t> 面</a:t>
            </a:r>
            <a:endParaRPr lang="zh-TW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4000" dirty="0" smtClean="0"/>
              <a:t>CFD</a:t>
            </a:r>
            <a:r>
              <a:rPr lang="zh-TW" altLang="en-US" sz="4000" dirty="0" smtClean="0"/>
              <a:t>基本分析程序</a:t>
            </a:r>
            <a:endParaRPr lang="zh-TW" altLang="en-US" sz="4000" dirty="0"/>
          </a:p>
        </p:txBody>
      </p:sp>
      <p:sp>
        <p:nvSpPr>
          <p:cNvPr id="4" name="流程圖: 程序 3"/>
          <p:cNvSpPr/>
          <p:nvPr/>
        </p:nvSpPr>
        <p:spPr>
          <a:xfrm>
            <a:off x="179512" y="2348880"/>
            <a:ext cx="2304256" cy="1440160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FF0000"/>
                </a:solidFill>
              </a:rPr>
              <a:t>問題定義與前處理</a:t>
            </a:r>
            <a:endParaRPr lang="en-US" altLang="zh-TW" sz="20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endParaRPr lang="en-US" altLang="zh-TW" sz="1600" b="1" dirty="0" smtClean="0"/>
          </a:p>
          <a:p>
            <a:r>
              <a:rPr lang="en-US" altLang="zh-TW" sz="1600" dirty="0" smtClean="0"/>
              <a:t>1.</a:t>
            </a:r>
            <a:r>
              <a:rPr lang="zh-TW" altLang="en-US" sz="1600" dirty="0" smtClean="0"/>
              <a:t>定義模擬目標</a:t>
            </a:r>
            <a:endParaRPr lang="en-US" altLang="zh-TW" sz="1600" dirty="0" smtClean="0"/>
          </a:p>
          <a:p>
            <a:r>
              <a:rPr lang="en-US" altLang="zh-TW" sz="1600" dirty="0" smtClean="0"/>
              <a:t>2.</a:t>
            </a:r>
            <a:r>
              <a:rPr lang="zh-TW" altLang="en-US" sz="1600" dirty="0" smtClean="0"/>
              <a:t>定義模擬區域</a:t>
            </a:r>
            <a:endParaRPr lang="en-US" altLang="zh-TW" sz="1600" dirty="0" smtClean="0"/>
          </a:p>
          <a:p>
            <a:r>
              <a:rPr lang="en-US" altLang="zh-TW" sz="1600" dirty="0" smtClean="0"/>
              <a:t>3.</a:t>
            </a:r>
            <a:r>
              <a:rPr lang="zh-TW" altLang="en-US" sz="1600" dirty="0" smtClean="0"/>
              <a:t>設計與產生格點</a:t>
            </a:r>
            <a:endParaRPr lang="en-US" altLang="zh-TW" sz="1600" dirty="0" smtClean="0"/>
          </a:p>
        </p:txBody>
      </p:sp>
      <p:sp>
        <p:nvSpPr>
          <p:cNvPr id="7" name="向下箭號 6"/>
          <p:cNvSpPr/>
          <p:nvPr/>
        </p:nvSpPr>
        <p:spPr>
          <a:xfrm rot="16200000">
            <a:off x="2735796" y="2816932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流程圖: 程序 9"/>
          <p:cNvSpPr/>
          <p:nvPr/>
        </p:nvSpPr>
        <p:spPr>
          <a:xfrm>
            <a:off x="3347864" y="2348880"/>
            <a:ext cx="2304256" cy="144016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FF0000"/>
                </a:solidFill>
              </a:rPr>
              <a:t>求解執行</a:t>
            </a:r>
            <a:endParaRPr lang="en-US" altLang="zh-TW" sz="20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endParaRPr lang="en-US" altLang="zh-TW" sz="1600" b="1" dirty="0" smtClean="0"/>
          </a:p>
          <a:p>
            <a:r>
              <a:rPr lang="en-US" altLang="zh-TW" sz="1600" dirty="0" smtClean="0"/>
              <a:t>1.</a:t>
            </a:r>
            <a:r>
              <a:rPr lang="zh-TW" altLang="en-US" sz="1600" dirty="0" smtClean="0"/>
              <a:t>設定數值方法</a:t>
            </a:r>
            <a:endParaRPr lang="en-US" altLang="zh-TW" sz="1600" dirty="0" smtClean="0"/>
          </a:p>
          <a:p>
            <a:r>
              <a:rPr lang="en-US" altLang="zh-TW" sz="1600" dirty="0" smtClean="0"/>
              <a:t>2.</a:t>
            </a:r>
            <a:r>
              <a:rPr lang="zh-TW" altLang="en-US" sz="1600" dirty="0" smtClean="0"/>
              <a:t>監測並求解過程</a:t>
            </a:r>
            <a:endParaRPr lang="en-US" altLang="zh-TW" sz="1600" dirty="0" smtClean="0"/>
          </a:p>
        </p:txBody>
      </p:sp>
      <p:sp>
        <p:nvSpPr>
          <p:cNvPr id="11" name="流程圖: 程序 10"/>
          <p:cNvSpPr/>
          <p:nvPr/>
        </p:nvSpPr>
        <p:spPr>
          <a:xfrm>
            <a:off x="6516216" y="2348880"/>
            <a:ext cx="2304256" cy="1440160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rgbClr val="FF0000"/>
                </a:solidFill>
              </a:rPr>
              <a:t>後處理</a:t>
            </a:r>
            <a:endParaRPr lang="en-US" altLang="zh-TW" sz="2000" b="1" dirty="0" smtClean="0">
              <a:solidFill>
                <a:srgbClr val="FF0000"/>
              </a:solidFill>
            </a:endParaRPr>
          </a:p>
          <a:p>
            <a:pPr>
              <a:buFont typeface="Wingdings" pitchFamily="2" charset="2"/>
              <a:buChar char="p"/>
            </a:pPr>
            <a:endParaRPr lang="en-US" altLang="zh-TW" sz="1600" b="1" dirty="0" smtClean="0"/>
          </a:p>
          <a:p>
            <a:r>
              <a:rPr lang="en-US" altLang="zh-TW" sz="1600" dirty="0" smtClean="0"/>
              <a:t>1.</a:t>
            </a:r>
            <a:r>
              <a:rPr lang="zh-TW" altLang="en-US" sz="1600" dirty="0" smtClean="0"/>
              <a:t>檢查結果</a:t>
            </a:r>
            <a:endParaRPr lang="en-US" altLang="zh-TW" sz="1600" dirty="0" smtClean="0"/>
          </a:p>
          <a:p>
            <a:r>
              <a:rPr lang="en-US" altLang="zh-TW" sz="1600" dirty="0" smtClean="0"/>
              <a:t>2.</a:t>
            </a:r>
            <a:r>
              <a:rPr lang="zh-TW" altLang="en-US" sz="1600" dirty="0" smtClean="0"/>
              <a:t>模型修正</a:t>
            </a:r>
            <a:endParaRPr lang="en-US" altLang="zh-TW" sz="1600" dirty="0" smtClean="0"/>
          </a:p>
        </p:txBody>
      </p:sp>
      <p:sp>
        <p:nvSpPr>
          <p:cNvPr id="12" name="向下箭號 11"/>
          <p:cNvSpPr/>
          <p:nvPr/>
        </p:nvSpPr>
        <p:spPr>
          <a:xfrm rot="16200000">
            <a:off x="5904148" y="2816932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8" name="直線單箭頭接點 17"/>
          <p:cNvCxnSpPr>
            <a:stCxn id="4" idx="2"/>
          </p:cNvCxnSpPr>
          <p:nvPr/>
        </p:nvCxnSpPr>
        <p:spPr>
          <a:xfrm rot="5400000">
            <a:off x="1043608" y="4077072"/>
            <a:ext cx="57606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23528" y="4365104"/>
            <a:ext cx="2088232" cy="10081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1.Gambit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2.Design Modeler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3.Icem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27" name="直線單箭頭接點 26"/>
          <p:cNvCxnSpPr/>
          <p:nvPr/>
        </p:nvCxnSpPr>
        <p:spPr>
          <a:xfrm rot="5400000">
            <a:off x="5903354" y="4329100"/>
            <a:ext cx="360834" cy="7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5076056" y="4509120"/>
            <a:ext cx="2088232" cy="1008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ANSYS</a:t>
            </a:r>
            <a:r>
              <a:rPr lang="zh-TW" altLang="en-US" dirty="0" smtClean="0">
                <a:solidFill>
                  <a:schemeClr val="tx1"/>
                </a:solidFill>
              </a:rPr>
              <a:t> </a:t>
            </a:r>
            <a:r>
              <a:rPr lang="en-US" altLang="zh-TW" dirty="0" smtClean="0">
                <a:solidFill>
                  <a:schemeClr val="tx1"/>
                </a:solidFill>
              </a:rPr>
              <a:t>FLUENT</a:t>
            </a:r>
            <a:endParaRPr lang="zh-TW" altLang="en-US" dirty="0">
              <a:solidFill>
                <a:schemeClr val="tx1"/>
              </a:solidFill>
            </a:endParaRPr>
          </a:p>
        </p:txBody>
      </p:sp>
      <p:cxnSp>
        <p:nvCxnSpPr>
          <p:cNvPr id="32" name="圖案 31"/>
          <p:cNvCxnSpPr>
            <a:stCxn id="10" idx="2"/>
          </p:cNvCxnSpPr>
          <p:nvPr/>
        </p:nvCxnSpPr>
        <p:spPr>
          <a:xfrm rot="16200000" flipH="1">
            <a:off x="5112060" y="3176972"/>
            <a:ext cx="360040" cy="1584176"/>
          </a:xfrm>
          <a:prstGeom prst="bentConnector2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圖案 35"/>
          <p:cNvCxnSpPr/>
          <p:nvPr/>
        </p:nvCxnSpPr>
        <p:spPr>
          <a:xfrm rot="10800000" flipV="1">
            <a:off x="6084168" y="3789040"/>
            <a:ext cx="1475656" cy="360040"/>
          </a:xfrm>
          <a:prstGeom prst="bentConnector3">
            <a:avLst>
              <a:gd name="adj1" fmla="val 48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28800"/>
            <a:ext cx="503082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700808"/>
            <a:ext cx="21145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圖: 程序 5"/>
          <p:cNvSpPr/>
          <p:nvPr/>
        </p:nvSpPr>
        <p:spPr>
          <a:xfrm>
            <a:off x="6012160" y="4005064"/>
            <a:ext cx="2088232" cy="288032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流程圖: 程序 6"/>
          <p:cNvSpPr/>
          <p:nvPr/>
        </p:nvSpPr>
        <p:spPr>
          <a:xfrm>
            <a:off x="6084168" y="2492896"/>
            <a:ext cx="1944216" cy="648072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5940152" y="580526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err="1" smtClean="0"/>
              <a:t>Elements:Tri</a:t>
            </a:r>
            <a:endParaRPr lang="en-US" altLang="zh-TW" dirty="0" smtClean="0"/>
          </a:p>
          <a:p>
            <a:r>
              <a:rPr lang="en-US" altLang="zh-TW" dirty="0" smtClean="0"/>
              <a:t>Interval size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79712" y="2924944"/>
            <a:ext cx="5328592" cy="964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zh-TW" altLang="en-US" sz="4800" dirty="0" smtClean="0"/>
              <a:t>定 義 邊 界 條 件</a:t>
            </a:r>
            <a:endParaRPr lang="zh-TW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346050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Set Boundary Types</a:t>
            </a:r>
            <a:endParaRPr lang="zh-TW" altLang="en-US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5191125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580112" y="1556792"/>
          <a:ext cx="3456384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400"/>
                <a:gridCol w="1250182"/>
                <a:gridCol w="1470802"/>
              </a:tblGrid>
              <a:tr h="576064"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face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>
                          <a:solidFill>
                            <a:schemeClr val="tx1"/>
                          </a:solidFill>
                        </a:rPr>
                        <a:t>Type</a:t>
                      </a:r>
                      <a:endParaRPr lang="zh-TW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EA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inflow_01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Velocity_inlet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EK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Inflow_02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err="1" smtClean="0"/>
                        <a:t>Velocity_inlet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EB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outflow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TW" dirty="0" smtClean="0"/>
                        <a:t>outflow</a:t>
                      </a:r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Set Boundary Types</a:t>
            </a:r>
            <a:endParaRPr lang="zh-TW" alt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548" y="1340768"/>
            <a:ext cx="7394113" cy="50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zh-TW" dirty="0" smtClean="0"/>
              <a:t>save file and export mesh</a:t>
            </a:r>
            <a:endParaRPr lang="zh-TW" altLang="en-US" dirty="0"/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507755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save file and export mesh</a:t>
            </a:r>
            <a:endParaRPr lang="zh-TW" altLang="en-US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20888"/>
            <a:ext cx="5256584" cy="170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2D elbow-Fluent</a:t>
            </a:r>
            <a:br>
              <a:rPr lang="en-US" altLang="zh-TW" dirty="0" smtClean="0"/>
            </a:b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Fluent</a:t>
            </a:r>
            <a:r>
              <a:rPr lang="zh-TW" altLang="en-US" dirty="0" smtClean="0"/>
              <a:t> 操作步驟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TW" dirty="0" smtClean="0"/>
              <a:t>1.</a:t>
            </a:r>
            <a:r>
              <a:rPr lang="zh-TW" altLang="en-US" dirty="0" smtClean="0"/>
              <a:t>選擇分析的維度及精度</a:t>
            </a:r>
            <a:endParaRPr lang="en-US" altLang="zh-TW" dirty="0" smtClean="0"/>
          </a:p>
          <a:p>
            <a:r>
              <a:rPr lang="en-US" altLang="zh-TW" dirty="0" smtClean="0"/>
              <a:t>2.</a:t>
            </a:r>
            <a:r>
              <a:rPr lang="zh-TW" altLang="en-US" dirty="0" smtClean="0"/>
              <a:t>檢查網格</a:t>
            </a:r>
            <a:endParaRPr lang="en-US" altLang="zh-TW" dirty="0" smtClean="0"/>
          </a:p>
          <a:p>
            <a:r>
              <a:rPr lang="en-US" altLang="zh-TW" dirty="0" smtClean="0"/>
              <a:t>3.</a:t>
            </a:r>
            <a:r>
              <a:rPr lang="zh-TW" altLang="en-US" dirty="0" smtClean="0"/>
              <a:t>定義尺寸單位</a:t>
            </a:r>
            <a:endParaRPr lang="en-US" altLang="zh-TW" dirty="0" smtClean="0"/>
          </a:p>
          <a:p>
            <a:r>
              <a:rPr lang="en-US" altLang="zh-TW" dirty="0" smtClean="0"/>
              <a:t>4.</a:t>
            </a:r>
            <a:r>
              <a:rPr lang="zh-TW" altLang="en-US" dirty="0" smtClean="0"/>
              <a:t>選擇物理模式及材料性質</a:t>
            </a:r>
            <a:endParaRPr lang="en-US" altLang="zh-TW" dirty="0" smtClean="0"/>
          </a:p>
          <a:p>
            <a:r>
              <a:rPr lang="en-US" altLang="zh-TW" dirty="0" smtClean="0"/>
              <a:t>5.</a:t>
            </a:r>
            <a:r>
              <a:rPr lang="zh-TW" altLang="en-US" dirty="0" smtClean="0"/>
              <a:t>定義邊界條件</a:t>
            </a:r>
            <a:endParaRPr lang="en-US" altLang="zh-TW" dirty="0" smtClean="0"/>
          </a:p>
          <a:p>
            <a:r>
              <a:rPr lang="en-US" altLang="zh-TW" dirty="0" smtClean="0"/>
              <a:t>6.</a:t>
            </a:r>
            <a:r>
              <a:rPr lang="zh-TW" altLang="en-US" dirty="0" smtClean="0"/>
              <a:t>設定收斂因子、初始條件</a:t>
            </a:r>
            <a:endParaRPr lang="en-US" altLang="zh-TW" dirty="0" smtClean="0"/>
          </a:p>
          <a:p>
            <a:r>
              <a:rPr lang="en-US" altLang="zh-TW" dirty="0" smtClean="0"/>
              <a:t>7.</a:t>
            </a:r>
            <a:r>
              <a:rPr lang="zh-TW" altLang="en-US" dirty="0" smtClean="0"/>
              <a:t>疊代運算</a:t>
            </a:r>
            <a:endParaRPr lang="en-US" altLang="zh-TW" dirty="0" smtClean="0"/>
          </a:p>
          <a:p>
            <a:r>
              <a:rPr lang="en-US" altLang="zh-TW" dirty="0" smtClean="0"/>
              <a:t>8.</a:t>
            </a:r>
            <a:r>
              <a:rPr lang="zh-TW" altLang="en-US" dirty="0" smtClean="0"/>
              <a:t>後處理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開啟</a:t>
            </a:r>
            <a:r>
              <a:rPr lang="en-US" altLang="zh-TW" dirty="0" smtClean="0"/>
              <a:t>Fluent</a:t>
            </a:r>
            <a:endParaRPr lang="zh-TW" altLang="en-US" dirty="0"/>
          </a:p>
        </p:txBody>
      </p:sp>
      <p:pic>
        <p:nvPicPr>
          <p:cNvPr id="4" name="內容版面配置區 3" descr="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71802" y="1571612"/>
            <a:ext cx="3476642" cy="4266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開啟</a:t>
            </a:r>
            <a:r>
              <a:rPr lang="en-US" altLang="zh-TW" dirty="0" smtClean="0"/>
              <a:t>Fluent</a:t>
            </a:r>
            <a:endParaRPr lang="zh-TW" altLang="en-US" dirty="0"/>
          </a:p>
        </p:txBody>
      </p:sp>
      <p:pic>
        <p:nvPicPr>
          <p:cNvPr id="4" name="內容版面配置區 3" descr="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714488"/>
            <a:ext cx="6740413" cy="39235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b="1" dirty="0" smtClean="0"/>
              <a:t>Gambit</a:t>
            </a:r>
            <a:endParaRPr lang="zh-TW" altLang="en-US" dirty="0"/>
          </a:p>
        </p:txBody>
      </p:sp>
      <p:sp>
        <p:nvSpPr>
          <p:cNvPr id="7" name="副標題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匯入</a:t>
            </a:r>
            <a:r>
              <a:rPr lang="en-US" altLang="zh-TW" dirty="0"/>
              <a:t>Mesh</a:t>
            </a:r>
            <a:endParaRPr lang="zh-TW" altLang="en-US" dirty="0"/>
          </a:p>
        </p:txBody>
      </p:sp>
      <p:pic>
        <p:nvPicPr>
          <p:cNvPr id="4" name="內容版面配置區 3" descr="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1981994"/>
            <a:ext cx="6381750" cy="3762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匯入</a:t>
            </a:r>
            <a:r>
              <a:rPr lang="en-US" altLang="zh-TW" dirty="0" smtClean="0"/>
              <a:t>Fluent</a:t>
            </a:r>
            <a:r>
              <a:rPr lang="zh-TW" altLang="en-US" dirty="0" smtClean="0"/>
              <a:t>網格資料</a:t>
            </a:r>
            <a:endParaRPr lang="zh-TW" altLang="en-US" dirty="0"/>
          </a:p>
        </p:txBody>
      </p:sp>
      <p:pic>
        <p:nvPicPr>
          <p:cNvPr id="4" name="內容版面配置區 3" descr="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檢查網格</a:t>
            </a:r>
            <a:endParaRPr lang="zh-TW" altLang="en-US" dirty="0"/>
          </a:p>
        </p:txBody>
      </p:sp>
      <p:pic>
        <p:nvPicPr>
          <p:cNvPr id="6" name="內容版面配置區 5" descr="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  <p:sp>
        <p:nvSpPr>
          <p:cNvPr id="4" name="矩形 3"/>
          <p:cNvSpPr/>
          <p:nvPr/>
        </p:nvSpPr>
        <p:spPr>
          <a:xfrm>
            <a:off x="4000496" y="1500174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Grid-&gt;Check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調整網格</a:t>
            </a:r>
            <a:endParaRPr lang="zh-TW" altLang="en-US" dirty="0"/>
          </a:p>
        </p:txBody>
      </p:sp>
      <p:pic>
        <p:nvPicPr>
          <p:cNvPr id="4" name="內容版面配置區 3" descr="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  <p:sp>
        <p:nvSpPr>
          <p:cNvPr id="5" name="矩形 4"/>
          <p:cNvSpPr/>
          <p:nvPr/>
        </p:nvSpPr>
        <p:spPr>
          <a:xfrm>
            <a:off x="3428992" y="1428736"/>
            <a:ext cx="20925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Grid-&gt;Smooth/Swap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調整網格</a:t>
            </a:r>
            <a:endParaRPr lang="zh-TW" altLang="en-US" dirty="0"/>
          </a:p>
        </p:txBody>
      </p:sp>
      <p:pic>
        <p:nvPicPr>
          <p:cNvPr id="4" name="內容版面配置區 3" descr="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  <p:sp>
        <p:nvSpPr>
          <p:cNvPr id="5" name="文字方塊 4"/>
          <p:cNvSpPr txBox="1"/>
          <p:nvPr/>
        </p:nvSpPr>
        <p:spPr>
          <a:xfrm>
            <a:off x="4286248" y="4857760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929190" y="485776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</a:t>
            </a:r>
            <a:endParaRPr lang="zh-TW" altLang="en-US" dirty="0"/>
          </a:p>
        </p:txBody>
      </p:sp>
      <p:cxnSp>
        <p:nvCxnSpPr>
          <p:cNvPr id="10" name="直線單箭頭接點 9"/>
          <p:cNvCxnSpPr/>
          <p:nvPr/>
        </p:nvCxnSpPr>
        <p:spPr>
          <a:xfrm rot="5400000" flipH="1" flipV="1">
            <a:off x="2786844" y="5428470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2428860" y="592933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按到</a:t>
            </a:r>
            <a:r>
              <a:rPr lang="en-US" altLang="zh-TW" dirty="0" smtClean="0"/>
              <a:t>swapped=0</a:t>
            </a:r>
            <a:endParaRPr lang="zh-TW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00496" y="4572008"/>
            <a:ext cx="785818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4786314" y="4572008"/>
            <a:ext cx="714380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定義尺度</a:t>
            </a:r>
            <a:endParaRPr lang="zh-TW" altLang="en-US" dirty="0"/>
          </a:p>
        </p:txBody>
      </p:sp>
      <p:pic>
        <p:nvPicPr>
          <p:cNvPr id="5" name="內容版面配置區 4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2000240"/>
            <a:ext cx="6381750" cy="3714750"/>
          </a:xfrm>
        </p:spPr>
      </p:pic>
      <p:sp>
        <p:nvSpPr>
          <p:cNvPr id="4" name="矩形 3"/>
          <p:cNvSpPr/>
          <p:nvPr/>
        </p:nvSpPr>
        <p:spPr>
          <a:xfrm>
            <a:off x="6643702" y="3143248"/>
            <a:ext cx="357190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5500694" y="3429000"/>
            <a:ext cx="1276360" cy="347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4429124" y="4929198"/>
            <a:ext cx="785818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/>
          <p:cNvSpPr txBox="1"/>
          <p:nvPr/>
        </p:nvSpPr>
        <p:spPr>
          <a:xfrm>
            <a:off x="6715140" y="285749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9" name="文字方塊 8"/>
          <p:cNvSpPr txBox="1"/>
          <p:nvPr/>
        </p:nvSpPr>
        <p:spPr>
          <a:xfrm>
            <a:off x="4429124" y="464344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5715008" y="314324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定義尺度</a:t>
            </a:r>
            <a:r>
              <a:rPr lang="en-US" altLang="zh-TW" dirty="0" smtClean="0"/>
              <a:t>(</a:t>
            </a:r>
            <a:r>
              <a:rPr lang="zh-TW" altLang="en-US" dirty="0" smtClean="0"/>
              <a:t>已轉換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7404" y="2005806"/>
            <a:ext cx="6349190" cy="3714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顯示網格</a:t>
            </a:r>
            <a:endParaRPr lang="zh-TW" altLang="en-US" dirty="0"/>
          </a:p>
        </p:txBody>
      </p:sp>
      <p:pic>
        <p:nvPicPr>
          <p:cNvPr id="4" name="內容版面配置區 3" descr="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  <p:sp>
        <p:nvSpPr>
          <p:cNvPr id="5" name="矩形 4"/>
          <p:cNvSpPr/>
          <p:nvPr/>
        </p:nvSpPr>
        <p:spPr>
          <a:xfrm>
            <a:off x="6215074" y="2357430"/>
            <a:ext cx="1571636" cy="11430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6286512" y="2071678"/>
            <a:ext cx="100013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6429388" y="1357298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全選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572000" y="5072074"/>
            <a:ext cx="785818" cy="3571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3929058" y="1500174"/>
            <a:ext cx="144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Display-&gt;Grid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顯示網格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6057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Solver</a:t>
            </a:r>
            <a:endParaRPr lang="zh-TW" altLang="en-US" dirty="0"/>
          </a:p>
        </p:txBody>
      </p:sp>
      <p:pic>
        <p:nvPicPr>
          <p:cNvPr id="4" name="內容版面配置區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04900" y="1901031"/>
            <a:ext cx="6934200" cy="3924300"/>
          </a:xfrm>
        </p:spPr>
      </p:pic>
      <p:sp>
        <p:nvSpPr>
          <p:cNvPr id="5" name="文字方塊 4"/>
          <p:cNvSpPr txBox="1"/>
          <p:nvPr/>
        </p:nvSpPr>
        <p:spPr>
          <a:xfrm>
            <a:off x="3143240" y="1285860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Define-&gt;Models-&gt;Solver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b="1" dirty="0" smtClean="0"/>
              <a:t/>
            </a:r>
            <a:br>
              <a:rPr lang="zh-TW" altLang="en-US" b="1" dirty="0" smtClean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dirty="0" smtClean="0"/>
              <a:t>1. </a:t>
            </a:r>
            <a:r>
              <a:rPr lang="zh-TW" altLang="en-US" dirty="0" smtClean="0"/>
              <a:t>選擇求解器（</a:t>
            </a:r>
            <a:r>
              <a:rPr lang="en-US" altLang="zh-TW" dirty="0" smtClean="0"/>
              <a:t>Solver</a:t>
            </a:r>
            <a:r>
              <a:rPr lang="zh-TW" altLang="en-US" dirty="0" smtClean="0"/>
              <a:t>）</a:t>
            </a:r>
          </a:p>
          <a:p>
            <a:pPr>
              <a:buNone/>
            </a:pPr>
            <a:r>
              <a:rPr lang="en-US" altLang="zh-TW" dirty="0" smtClean="0"/>
              <a:t>2. </a:t>
            </a:r>
            <a:r>
              <a:rPr lang="zh-TW" altLang="en-US" dirty="0" smtClean="0"/>
              <a:t>修改內定值</a:t>
            </a:r>
            <a:r>
              <a:rPr lang="en-US" altLang="zh-TW" dirty="0" smtClean="0"/>
              <a:t>(Edit-Default)</a:t>
            </a:r>
          </a:p>
          <a:p>
            <a:pPr>
              <a:buNone/>
            </a:pPr>
            <a:r>
              <a:rPr lang="en-US" altLang="zh-TW" dirty="0" smtClean="0"/>
              <a:t>3. </a:t>
            </a:r>
            <a:r>
              <a:rPr lang="zh-TW" altLang="en-US" dirty="0" smtClean="0"/>
              <a:t>建立點→線→面→體積</a:t>
            </a:r>
          </a:p>
          <a:p>
            <a:pPr>
              <a:buNone/>
            </a:pPr>
            <a:r>
              <a:rPr lang="en-US" altLang="zh-TW" dirty="0" smtClean="0"/>
              <a:t>4. </a:t>
            </a:r>
            <a:r>
              <a:rPr lang="zh-TW" altLang="en-US" dirty="0" smtClean="0"/>
              <a:t>建立網格</a:t>
            </a:r>
          </a:p>
          <a:p>
            <a:pPr>
              <a:buNone/>
            </a:pPr>
            <a:r>
              <a:rPr lang="en-US" altLang="zh-TW" dirty="0" smtClean="0"/>
              <a:t>5. </a:t>
            </a:r>
            <a:r>
              <a:rPr lang="zh-TW" altLang="en-US" dirty="0" smtClean="0"/>
              <a:t>定義邊界條件、流體或固體</a:t>
            </a:r>
          </a:p>
          <a:p>
            <a:pPr>
              <a:buNone/>
            </a:pPr>
            <a:r>
              <a:rPr lang="en-US" altLang="zh-TW" dirty="0" smtClean="0"/>
              <a:t>6. </a:t>
            </a:r>
            <a:r>
              <a:rPr lang="zh-TW" altLang="en-US" dirty="0" smtClean="0"/>
              <a:t>檢視格點</a:t>
            </a:r>
          </a:p>
          <a:p>
            <a:pPr>
              <a:buNone/>
            </a:pPr>
            <a:r>
              <a:rPr lang="en-US" altLang="zh-TW" dirty="0" smtClean="0"/>
              <a:t>7. </a:t>
            </a:r>
            <a:r>
              <a:rPr lang="zh-TW" altLang="en-US" dirty="0" smtClean="0"/>
              <a:t>存檔離開</a:t>
            </a:r>
            <a:r>
              <a:rPr lang="en-US" altLang="zh-TW" dirty="0" smtClean="0"/>
              <a:t>(save file and export mesh)</a:t>
            </a:r>
            <a:endParaRPr lang="zh-TW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15616" y="332656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3600" b="1" dirty="0" smtClean="0"/>
              <a:t>Gambit </a:t>
            </a:r>
            <a:r>
              <a:rPr lang="zh-TW" altLang="en-US" sz="3600" b="1" dirty="0" smtClean="0"/>
              <a:t>操作步驟</a:t>
            </a:r>
            <a:endParaRPr lang="zh-TW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能量方程式</a:t>
            </a:r>
            <a:endParaRPr lang="zh-TW" altLang="en-US" dirty="0"/>
          </a:p>
        </p:txBody>
      </p:sp>
      <p:pic>
        <p:nvPicPr>
          <p:cNvPr id="4" name="內容版面配置區 3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2005806"/>
            <a:ext cx="6381750" cy="3714750"/>
          </a:xfrm>
        </p:spPr>
      </p:pic>
      <p:sp>
        <p:nvSpPr>
          <p:cNvPr id="5" name="矩形 4"/>
          <p:cNvSpPr/>
          <p:nvPr/>
        </p:nvSpPr>
        <p:spPr>
          <a:xfrm>
            <a:off x="3286116" y="1428736"/>
            <a:ext cx="25118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Define-&gt;Models-&gt;Energy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紊流模型</a:t>
            </a:r>
          </a:p>
        </p:txBody>
      </p:sp>
      <p:pic>
        <p:nvPicPr>
          <p:cNvPr id="4" name="內容版面配置區 3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81125" y="1996281"/>
            <a:ext cx="6381750" cy="3733800"/>
          </a:xfrm>
        </p:spPr>
      </p:pic>
      <p:sp>
        <p:nvSpPr>
          <p:cNvPr id="5" name="矩形 4"/>
          <p:cNvSpPr/>
          <p:nvPr/>
        </p:nvSpPr>
        <p:spPr>
          <a:xfrm>
            <a:off x="3286116" y="1428736"/>
            <a:ext cx="25755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Define-&gt;Models-&gt;Viscous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紊流模型</a:t>
            </a:r>
          </a:p>
        </p:txBody>
      </p:sp>
      <p:pic>
        <p:nvPicPr>
          <p:cNvPr id="4" name="內容版面配置區 3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01108" y="1996281"/>
            <a:ext cx="3341783" cy="3733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材料性質</a:t>
            </a:r>
            <a:endParaRPr lang="zh-TW" altLang="en-US" dirty="0"/>
          </a:p>
        </p:txBody>
      </p:sp>
      <p:pic>
        <p:nvPicPr>
          <p:cNvPr id="5" name="內容版面配置區 4" descr="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6362" y="2053431"/>
            <a:ext cx="6391275" cy="3619500"/>
          </a:xfrm>
        </p:spPr>
      </p:pic>
      <p:sp>
        <p:nvSpPr>
          <p:cNvPr id="4" name="矩形 3"/>
          <p:cNvSpPr/>
          <p:nvPr/>
        </p:nvSpPr>
        <p:spPr>
          <a:xfrm>
            <a:off x="3857620" y="1428736"/>
            <a:ext cx="18691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Define-&gt;Materials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材料性質</a:t>
            </a:r>
            <a:endParaRPr lang="zh-TW" altLang="en-US" dirty="0"/>
          </a:p>
        </p:txBody>
      </p:sp>
      <p:pic>
        <p:nvPicPr>
          <p:cNvPr id="4" name="內容版面配置區 3" descr="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7337" y="1600200"/>
            <a:ext cx="6289325" cy="4525963"/>
          </a:xfrm>
        </p:spPr>
      </p:pic>
      <p:sp>
        <p:nvSpPr>
          <p:cNvPr id="5" name="圓角矩形 4"/>
          <p:cNvSpPr/>
          <p:nvPr/>
        </p:nvSpPr>
        <p:spPr>
          <a:xfrm>
            <a:off x="6072198" y="2428868"/>
            <a:ext cx="1571636" cy="2857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rot="10800000" flipV="1">
            <a:off x="7429520" y="1928802"/>
            <a:ext cx="785818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7929586" y="1643050"/>
            <a:ext cx="1214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內定性質</a:t>
            </a:r>
            <a:endParaRPr lang="zh-TW" altLang="en-US" dirty="0"/>
          </a:p>
        </p:txBody>
      </p:sp>
      <p:cxnSp>
        <p:nvCxnSpPr>
          <p:cNvPr id="10" name="直線單箭頭接點 9"/>
          <p:cNvCxnSpPr/>
          <p:nvPr/>
        </p:nvCxnSpPr>
        <p:spPr>
          <a:xfrm rot="10800000">
            <a:off x="5429256" y="3786190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6286512" y="364331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自行輸入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材料性質</a:t>
            </a:r>
            <a:endParaRPr lang="zh-TW" altLang="en-U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32430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流程圖: 程序 4"/>
          <p:cNvSpPr/>
          <p:nvPr/>
        </p:nvSpPr>
        <p:spPr>
          <a:xfrm>
            <a:off x="1547664" y="3140968"/>
            <a:ext cx="4536504" cy="2520280"/>
          </a:xfrm>
          <a:prstGeom prst="flowChartProcess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7488" y="1428736"/>
            <a:ext cx="29537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Define-&gt;Boundary Conditions</a:t>
            </a:r>
            <a:endParaRPr lang="zh-TW" alt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687705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pic>
        <p:nvPicPr>
          <p:cNvPr id="4" name="內容版面配置區 3" descr="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7415" y="1873560"/>
            <a:ext cx="7629169" cy="3979243"/>
          </a:xfrm>
        </p:spPr>
      </p:pic>
      <p:sp>
        <p:nvSpPr>
          <p:cNvPr id="5" name="流程圖: 程序 4"/>
          <p:cNvSpPr/>
          <p:nvPr/>
        </p:nvSpPr>
        <p:spPr>
          <a:xfrm>
            <a:off x="5508104" y="4869160"/>
            <a:ext cx="1728192" cy="360040"/>
          </a:xfrm>
          <a:prstGeom prst="flowChart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7" name="直線單箭頭接點 6"/>
          <p:cNvCxnSpPr/>
          <p:nvPr/>
        </p:nvCxnSpPr>
        <p:spPr>
          <a:xfrm rot="5400000">
            <a:off x="5508104" y="5301208"/>
            <a:ext cx="9361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4644008" y="63093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水力直徑</a:t>
            </a:r>
            <a:r>
              <a:rPr lang="en-US" altLang="zh-TW" dirty="0" smtClean="0"/>
              <a:t>=4A/P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邊界</a:t>
            </a:r>
            <a:r>
              <a:rPr lang="zh-TW" altLang="en-US" dirty="0" smtClean="0"/>
              <a:t>條件</a:t>
            </a:r>
            <a:endParaRPr lang="zh-TW" altLang="en-US" dirty="0"/>
          </a:p>
        </p:txBody>
      </p:sp>
      <p:pic>
        <p:nvPicPr>
          <p:cNvPr id="4" name="內容版面配置區 3" descr="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1786731"/>
            <a:ext cx="5143500" cy="4152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 </a:t>
            </a:r>
            <a:endParaRPr lang="zh-TW" altLang="en-US" dirty="0"/>
          </a:p>
        </p:txBody>
      </p:sp>
      <p:pic>
        <p:nvPicPr>
          <p:cNvPr id="4" name="內容版面配置區 3" descr="2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1758156"/>
            <a:ext cx="7924800" cy="42100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/>
              <a:t>Gambit</a:t>
            </a:r>
            <a:r>
              <a:rPr lang="zh-TW" altLang="en-US" b="1" dirty="0" smtClean="0"/>
              <a:t>簡介</a:t>
            </a:r>
            <a:r>
              <a:rPr lang="en-US" altLang="zh-TW" b="1" dirty="0" smtClean="0"/>
              <a:t>-</a:t>
            </a:r>
            <a:r>
              <a:rPr lang="zh-TW" altLang="en-US" b="1" dirty="0" smtClean="0"/>
              <a:t>檔案</a:t>
            </a:r>
            <a:endParaRPr lang="zh-TW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204864"/>
            <a:ext cx="43053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字方塊 5"/>
          <p:cNvSpPr txBox="1"/>
          <p:nvPr/>
        </p:nvSpPr>
        <p:spPr>
          <a:xfrm>
            <a:off x="5148064" y="148478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檔案之路徑</a:t>
            </a:r>
            <a:endParaRPr lang="zh-TW" altLang="en-US" dirty="0"/>
          </a:p>
        </p:txBody>
      </p:sp>
      <p:cxnSp>
        <p:nvCxnSpPr>
          <p:cNvPr id="10" name="直線單箭頭接點 9"/>
          <p:cNvCxnSpPr/>
          <p:nvPr/>
        </p:nvCxnSpPr>
        <p:spPr>
          <a:xfrm flipV="1">
            <a:off x="4355976" y="1916832"/>
            <a:ext cx="864096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文字方塊 11"/>
          <p:cNvSpPr txBox="1"/>
          <p:nvPr/>
        </p:nvSpPr>
        <p:spPr>
          <a:xfrm>
            <a:off x="2411760" y="4797152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 smtClean="0">
                <a:solidFill>
                  <a:srgbClr val="FF0000"/>
                </a:solidFill>
              </a:rPr>
              <a:t>“</a:t>
            </a:r>
            <a:r>
              <a:rPr lang="zh-TW" altLang="en-US" sz="2400" dirty="0" smtClean="0">
                <a:solidFill>
                  <a:srgbClr val="FF0000"/>
                </a:solidFill>
              </a:rPr>
              <a:t>檔案儲存路徑不能有中文字</a:t>
            </a:r>
            <a:r>
              <a:rPr lang="en-US" altLang="zh-TW" sz="2400" dirty="0" smtClean="0">
                <a:solidFill>
                  <a:srgbClr val="FF0000"/>
                </a:solidFill>
              </a:rPr>
              <a:t>”</a:t>
            </a:r>
            <a:endParaRPr lang="zh-TW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pic>
        <p:nvPicPr>
          <p:cNvPr id="4" name="內容版面配置區 3" descr="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50" y="1772444"/>
            <a:ext cx="5143500" cy="4181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pic>
        <p:nvPicPr>
          <p:cNvPr id="4" name="內容版面配置區 3" descr="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66805"/>
            <a:ext cx="8229600" cy="33927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pic>
        <p:nvPicPr>
          <p:cNvPr id="4" name="內容版面配置區 3" descr="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1986756"/>
            <a:ext cx="5715000" cy="37528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邊界條件</a:t>
            </a:r>
            <a:endParaRPr lang="zh-TW" altLang="en-US" dirty="0"/>
          </a:p>
        </p:txBody>
      </p:sp>
      <p:pic>
        <p:nvPicPr>
          <p:cNvPr id="4" name="內容版面配置區 3" descr="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58002"/>
            <a:ext cx="8229600" cy="32103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設定鬆弛因子</a:t>
            </a:r>
            <a:endParaRPr lang="zh-TW" altLang="en-US" dirty="0"/>
          </a:p>
        </p:txBody>
      </p:sp>
      <p:pic>
        <p:nvPicPr>
          <p:cNvPr id="4" name="內容版面配置區 3" descr="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3500" y="1848644"/>
            <a:ext cx="6477000" cy="4029075"/>
          </a:xfrm>
        </p:spPr>
      </p:pic>
      <p:sp>
        <p:nvSpPr>
          <p:cNvPr id="5" name="矩形 4"/>
          <p:cNvSpPr/>
          <p:nvPr/>
        </p:nvSpPr>
        <p:spPr>
          <a:xfrm>
            <a:off x="3643306" y="1357298"/>
            <a:ext cx="25855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Solve-&gt;controls-&gt;Solution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設定</a:t>
            </a:r>
            <a:r>
              <a:rPr lang="en-US" altLang="zh-TW" dirty="0" smtClean="0"/>
              <a:t>Residual Monitors</a:t>
            </a:r>
            <a:endParaRPr lang="zh-TW" altLang="en-US" dirty="0"/>
          </a:p>
        </p:txBody>
      </p:sp>
      <p:pic>
        <p:nvPicPr>
          <p:cNvPr id="4" name="內容版面配置區 3" descr="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1748631"/>
            <a:ext cx="4572000" cy="4229100"/>
          </a:xfrm>
        </p:spPr>
      </p:pic>
      <p:sp>
        <p:nvSpPr>
          <p:cNvPr id="5" name="矩形 4"/>
          <p:cNvSpPr/>
          <p:nvPr/>
        </p:nvSpPr>
        <p:spPr>
          <a:xfrm>
            <a:off x="3214678" y="1214422"/>
            <a:ext cx="2798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Solve-&gt; monitors -&gt; residual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72000" y="4071942"/>
            <a:ext cx="928694" cy="14287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/>
          <p:cNvCxnSpPr/>
          <p:nvPr/>
        </p:nvCxnSpPr>
        <p:spPr>
          <a:xfrm rot="10800000">
            <a:off x="5286380" y="4214818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字方塊 8"/>
          <p:cNvSpPr txBox="1"/>
          <p:nvPr/>
        </p:nvSpPr>
        <p:spPr>
          <a:xfrm>
            <a:off x="6000760" y="4000504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可更改收斂條件</a:t>
            </a:r>
            <a:endParaRPr lang="zh-TW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28860" y="2428868"/>
            <a:ext cx="500066" cy="28575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設定初</a:t>
            </a:r>
            <a:r>
              <a:rPr lang="zh-TW" altLang="en-US" dirty="0" smtClean="0"/>
              <a:t>始值</a:t>
            </a:r>
            <a:endParaRPr lang="zh-TW" altLang="en-US" dirty="0"/>
          </a:p>
        </p:txBody>
      </p:sp>
      <p:pic>
        <p:nvPicPr>
          <p:cNvPr id="4" name="內容版面配置區 3" descr="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5412" y="2005806"/>
            <a:ext cx="6353175" cy="3714750"/>
          </a:xfrm>
        </p:spPr>
      </p:pic>
      <p:sp>
        <p:nvSpPr>
          <p:cNvPr id="5" name="矩形 4"/>
          <p:cNvSpPr/>
          <p:nvPr/>
        </p:nvSpPr>
        <p:spPr>
          <a:xfrm>
            <a:off x="3214678" y="1428736"/>
            <a:ext cx="3132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Solve-&gt; initialize -&gt;initialization 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存檔</a:t>
            </a:r>
            <a:endParaRPr lang="zh-TW" altLang="en-US" dirty="0"/>
          </a:p>
        </p:txBody>
      </p:sp>
      <p:pic>
        <p:nvPicPr>
          <p:cNvPr id="4" name="內容版面配置區 3" descr="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5412" y="2005806"/>
            <a:ext cx="6353175" cy="37147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設定疊代次數</a:t>
            </a:r>
            <a:endParaRPr lang="zh-TW" altLang="en-US" dirty="0"/>
          </a:p>
        </p:txBody>
      </p:sp>
      <p:pic>
        <p:nvPicPr>
          <p:cNvPr id="4" name="內容版面配置區 3" descr="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5412" y="1981994"/>
            <a:ext cx="6353175" cy="3762375"/>
          </a:xfrm>
        </p:spPr>
      </p:pic>
      <p:sp>
        <p:nvSpPr>
          <p:cNvPr id="6" name="矩形 5"/>
          <p:cNvSpPr/>
          <p:nvPr/>
        </p:nvSpPr>
        <p:spPr>
          <a:xfrm>
            <a:off x="3643306" y="1357298"/>
            <a:ext cx="1537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Solve-&gt; iterate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監視視窗</a:t>
            </a:r>
            <a:endParaRPr lang="zh-TW" altLang="en-US" dirty="0"/>
          </a:p>
        </p:txBody>
      </p:sp>
      <p:pic>
        <p:nvPicPr>
          <p:cNvPr id="4" name="內容版面配置區 3" descr="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57287" y="1729581"/>
            <a:ext cx="6829425" cy="4267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/>
              <a:t>Gambit</a:t>
            </a:r>
            <a:r>
              <a:rPr lang="zh-TW" altLang="en-US" b="1" dirty="0" smtClean="0"/>
              <a:t>簡介</a:t>
            </a:r>
            <a:r>
              <a:rPr lang="en-US" altLang="zh-TW" b="1" dirty="0" smtClean="0"/>
              <a:t>-</a:t>
            </a:r>
            <a:r>
              <a:rPr lang="zh-TW" altLang="en-US" b="1" dirty="0" smtClean="0"/>
              <a:t>檔案</a:t>
            </a:r>
            <a:endParaRPr lang="zh-TW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124744"/>
            <a:ext cx="6902230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字方塊 4"/>
          <p:cNvSpPr txBox="1"/>
          <p:nvPr/>
        </p:nvSpPr>
        <p:spPr>
          <a:xfrm>
            <a:off x="1763688" y="5661248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存檔後在檔案夾會有以上的檔案</a:t>
            </a:r>
            <a:r>
              <a:rPr lang="en-US" altLang="zh-TW" dirty="0" smtClean="0"/>
              <a:t>:</a:t>
            </a:r>
            <a:r>
              <a:rPr lang="en-US" altLang="zh-TW" dirty="0" err="1" smtClean="0"/>
              <a:t>dbs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jou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trn</a:t>
            </a:r>
            <a:r>
              <a:rPr lang="zh-TW" altLang="en-US" dirty="0" smtClean="0"/>
              <a:t>、</a:t>
            </a:r>
            <a:r>
              <a:rPr lang="en-US" altLang="zh-TW" dirty="0" err="1" smtClean="0"/>
              <a:t>msh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en-US" altLang="zh-TW" dirty="0" smtClean="0">
                <a:solidFill>
                  <a:srgbClr val="FF0000"/>
                </a:solidFill>
              </a:rPr>
              <a:t>“</a:t>
            </a:r>
            <a:r>
              <a:rPr lang="zh-TW" altLang="en-US" dirty="0" smtClean="0">
                <a:solidFill>
                  <a:srgbClr val="FF0000"/>
                </a:solidFill>
              </a:rPr>
              <a:t>不當存檔會產生</a:t>
            </a:r>
            <a:r>
              <a:rPr lang="en-US" altLang="zh-TW" dirty="0" smtClean="0">
                <a:solidFill>
                  <a:srgbClr val="FF0000"/>
                </a:solidFill>
              </a:rPr>
              <a:t>.</a:t>
            </a:r>
            <a:r>
              <a:rPr lang="en-US" altLang="zh-TW" dirty="0" err="1" smtClean="0">
                <a:solidFill>
                  <a:srgbClr val="FF0000"/>
                </a:solidFill>
              </a:rPr>
              <a:t>lok</a:t>
            </a:r>
            <a:r>
              <a:rPr lang="en-US" altLang="zh-TW" dirty="0" smtClean="0">
                <a:solidFill>
                  <a:srgbClr val="FF0000"/>
                </a:solidFill>
              </a:rPr>
              <a:t>”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46577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檢查流進出平衡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28992" y="1428736"/>
            <a:ext cx="1566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report-&gt; </a:t>
            </a:r>
            <a:r>
              <a:rPr lang="en-US" altLang="zh-TW" dirty="0" err="1" smtClean="0"/>
              <a:t>fluxex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55976" y="2924944"/>
            <a:ext cx="1080120" cy="43204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直線單箭頭接點 7"/>
          <p:cNvCxnSpPr/>
          <p:nvPr/>
        </p:nvCxnSpPr>
        <p:spPr>
          <a:xfrm rot="10800000" flipV="1">
            <a:off x="5357818" y="3113600"/>
            <a:ext cx="1857388" cy="296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字方塊 10"/>
          <p:cNvSpPr txBox="1"/>
          <p:nvPr/>
        </p:nvSpPr>
        <p:spPr>
          <a:xfrm>
            <a:off x="7286644" y="2857496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/>
              <a:t>選流進流出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Velocity contours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29058" y="1500174"/>
            <a:ext cx="1890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Display-&gt;Contours</a:t>
            </a:r>
            <a:endParaRPr lang="zh-TW" altLang="en-US" dirty="0"/>
          </a:p>
        </p:txBody>
      </p:sp>
      <p:pic>
        <p:nvPicPr>
          <p:cNvPr id="1331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8229600" cy="4050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en-US" altLang="zh-TW" dirty="0" smtClean="0"/>
              <a:t>Temperature contours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92229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Velocity Vectors(scale1)</a:t>
            </a:r>
            <a:endParaRPr lang="zh-TW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23928" y="1772816"/>
            <a:ext cx="1736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Display-&gt;Vectors</a:t>
            </a:r>
            <a:endParaRPr lang="zh-TW" altLang="en-US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48880"/>
            <a:ext cx="7294700" cy="3536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Velocity contours(Zoom)</a:t>
            </a:r>
            <a:endParaRPr lang="zh-TW" altLang="en-US" dirty="0"/>
          </a:p>
        </p:txBody>
      </p:sp>
      <p:pic>
        <p:nvPicPr>
          <p:cNvPr id="4" name="內容版面配置區 3" descr="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3987" y="2039144"/>
            <a:ext cx="6296025" cy="3648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XY-PLOT</a:t>
            </a:r>
            <a:endParaRPr lang="zh-TW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29058" y="1500174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plot-&gt;</a:t>
            </a:r>
            <a:r>
              <a:rPr lang="en-US" altLang="zh-TW" dirty="0" err="1" smtClean="0"/>
              <a:t>xy</a:t>
            </a:r>
            <a:r>
              <a:rPr lang="en-US" altLang="zh-TW" dirty="0" smtClean="0"/>
              <a:t> plot</a:t>
            </a:r>
            <a:endParaRPr lang="zh-TW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204864"/>
            <a:ext cx="4953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XY-PLOT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340768"/>
            <a:ext cx="6480720" cy="532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Custom Field Functions</a:t>
            </a:r>
            <a:endParaRPr lang="zh-TW" altLang="en-US" dirty="0"/>
          </a:p>
        </p:txBody>
      </p:sp>
      <p:pic>
        <p:nvPicPr>
          <p:cNvPr id="4" name="內容版面配置區 3" descr="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916832"/>
            <a:ext cx="6517709" cy="4248150"/>
          </a:xfrm>
        </p:spPr>
      </p:pic>
      <p:sp>
        <p:nvSpPr>
          <p:cNvPr id="5" name="矩形 4"/>
          <p:cNvSpPr/>
          <p:nvPr/>
        </p:nvSpPr>
        <p:spPr>
          <a:xfrm>
            <a:off x="3779912" y="1412776"/>
            <a:ext cx="31658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Define-&gt;Custom Field Functions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Custom Field Functions</a:t>
            </a:r>
            <a:endParaRPr lang="zh-TW" altLang="en-US" dirty="0"/>
          </a:p>
        </p:txBody>
      </p:sp>
      <p:pic>
        <p:nvPicPr>
          <p:cNvPr id="4" name="內容版面配置區 3" descr="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5412" y="2010569"/>
            <a:ext cx="6353175" cy="3705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Dynamic-head</a:t>
            </a:r>
            <a:endParaRPr lang="zh-TW" alt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352928" cy="4572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2034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/>
              <a:t>Gambit</a:t>
            </a:r>
            <a:r>
              <a:rPr lang="zh-TW" altLang="en-US" b="1" dirty="0" smtClean="0"/>
              <a:t>介面簡介</a:t>
            </a:r>
            <a:endParaRPr lang="zh-TW" alt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08720"/>
            <a:ext cx="8208911" cy="549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橢圓 4"/>
          <p:cNvSpPr/>
          <p:nvPr/>
        </p:nvSpPr>
        <p:spPr>
          <a:xfrm>
            <a:off x="467544" y="836712"/>
            <a:ext cx="1512168" cy="216024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橢圓 5"/>
          <p:cNvSpPr/>
          <p:nvPr/>
        </p:nvSpPr>
        <p:spPr>
          <a:xfrm>
            <a:off x="6948264" y="5373216"/>
            <a:ext cx="1872208" cy="1152128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5436096" y="5589240"/>
            <a:ext cx="1512168" cy="864096"/>
          </a:xfrm>
          <a:prstGeom prst="ellipse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7092280" y="1052736"/>
            <a:ext cx="1728192" cy="2016224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467544" y="5589240"/>
            <a:ext cx="4968552" cy="648072"/>
          </a:xfrm>
          <a:prstGeom prst="rect">
            <a:avLst/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向下箭號 11"/>
          <p:cNvSpPr/>
          <p:nvPr/>
        </p:nvSpPr>
        <p:spPr>
          <a:xfrm rot="4085690">
            <a:off x="2146843" y="616941"/>
            <a:ext cx="152805" cy="4678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向下箭號 12"/>
          <p:cNvSpPr/>
          <p:nvPr/>
        </p:nvSpPr>
        <p:spPr>
          <a:xfrm rot="2959776">
            <a:off x="7753894" y="656477"/>
            <a:ext cx="158681" cy="38979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向下箭號 13"/>
          <p:cNvSpPr/>
          <p:nvPr/>
        </p:nvSpPr>
        <p:spPr>
          <a:xfrm>
            <a:off x="7812361" y="4869160"/>
            <a:ext cx="144016" cy="4678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 rot="13703126">
            <a:off x="5437673" y="6295933"/>
            <a:ext cx="174354" cy="4678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向下箭號 15"/>
          <p:cNvSpPr/>
          <p:nvPr/>
        </p:nvSpPr>
        <p:spPr>
          <a:xfrm rot="20820085">
            <a:off x="317920" y="5106105"/>
            <a:ext cx="156523" cy="4678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/>
          <p:cNvSpPr txBox="1"/>
          <p:nvPr/>
        </p:nvSpPr>
        <p:spPr>
          <a:xfrm>
            <a:off x="2411760" y="620688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選用的求解法和檔名</a:t>
            </a:r>
            <a:endParaRPr lang="zh-TW" altLang="en-US" sz="1600" dirty="0"/>
          </a:p>
        </p:txBody>
      </p:sp>
      <p:sp>
        <p:nvSpPr>
          <p:cNvPr id="19" name="文字方塊 18"/>
          <p:cNvSpPr txBox="1"/>
          <p:nvPr/>
        </p:nvSpPr>
        <p:spPr>
          <a:xfrm>
            <a:off x="7740352" y="332656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主要工具</a:t>
            </a:r>
            <a:endParaRPr lang="zh-TW" altLang="en-US" sz="1600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0" y="4005064"/>
            <a:ext cx="53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操作訊息</a:t>
            </a:r>
            <a:endParaRPr lang="zh-TW" altLang="en-US" sz="1600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3995936" y="6519446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功能顯示欄</a:t>
            </a:r>
            <a:endParaRPr lang="zh-TW" altLang="en-US" sz="1600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7452320" y="4437112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視窗控制</a:t>
            </a:r>
            <a:endParaRPr lang="zh-TW" altLang="en-US" sz="1600" dirty="0"/>
          </a:p>
        </p:txBody>
      </p:sp>
      <p:sp>
        <p:nvSpPr>
          <p:cNvPr id="23" name="向下箭號 22"/>
          <p:cNvSpPr/>
          <p:nvPr/>
        </p:nvSpPr>
        <p:spPr>
          <a:xfrm rot="14045327">
            <a:off x="342109" y="1080623"/>
            <a:ext cx="129870" cy="46780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文字方塊 23"/>
          <p:cNvSpPr txBox="1"/>
          <p:nvPr/>
        </p:nvSpPr>
        <p:spPr>
          <a:xfrm>
            <a:off x="0" y="1628800"/>
            <a:ext cx="395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dirty="0" smtClean="0"/>
              <a:t>功能表</a:t>
            </a:r>
            <a:endParaRPr lang="zh-TW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Second-Order </a:t>
            </a:r>
            <a:r>
              <a:rPr lang="en-US" altLang="zh-TW" dirty="0" err="1" smtClean="0"/>
              <a:t>Discretization</a:t>
            </a:r>
            <a:endParaRPr lang="zh-TW" altLang="en-US" dirty="0"/>
          </a:p>
        </p:txBody>
      </p:sp>
      <p:pic>
        <p:nvPicPr>
          <p:cNvPr id="4" name="內容版面配置區 3" descr="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98609" y="2231892"/>
            <a:ext cx="5346781" cy="326257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Second-Order </a:t>
            </a:r>
            <a:r>
              <a:rPr lang="en-US" altLang="zh-TW" dirty="0" err="1" smtClean="0"/>
              <a:t>Discretization</a:t>
            </a:r>
            <a:endParaRPr lang="zh-TW" altLang="en-US" dirty="0"/>
          </a:p>
        </p:txBody>
      </p:sp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556792"/>
            <a:ext cx="565968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Temperature contours</a:t>
            </a:r>
            <a:endParaRPr lang="zh-TW" altLang="en-US" dirty="0"/>
          </a:p>
        </p:txBody>
      </p:sp>
      <p:pic>
        <p:nvPicPr>
          <p:cNvPr id="204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67523"/>
            <a:ext cx="8229600" cy="3991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Adapting the Grid</a:t>
            </a:r>
            <a:endParaRPr lang="zh-TW" altLang="en-US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8229600" cy="398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Adapting the Grid</a:t>
            </a:r>
            <a:endParaRPr lang="zh-TW" alt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229600" cy="3987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Adapting the Grid</a:t>
            </a:r>
            <a:endParaRPr lang="zh-TW" altLang="en-US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72816"/>
            <a:ext cx="8229600" cy="4018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Adapting the Grid</a:t>
            </a:r>
            <a:endParaRPr lang="zh-TW" alt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04864"/>
            <a:ext cx="863926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286116" y="1428736"/>
            <a:ext cx="1752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/>
              <a:t>Adapt-&gt;Gradient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132856"/>
            <a:ext cx="588645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Adapting the Grid</a:t>
            </a:r>
            <a:endParaRPr lang="zh-TW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51920" y="5229200"/>
            <a:ext cx="64807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/>
          <p:cNvSpPr/>
          <p:nvPr/>
        </p:nvSpPr>
        <p:spPr>
          <a:xfrm>
            <a:off x="1691680" y="3573016"/>
            <a:ext cx="792088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3131840" y="5229200"/>
            <a:ext cx="648072" cy="2880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4427984" y="47971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</a:t>
            </a:r>
            <a:endParaRPr lang="zh-TW" altLang="en-US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2843808" y="55892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2</a:t>
            </a:r>
            <a:endParaRPr lang="zh-TW" altLang="en-US" dirty="0"/>
          </a:p>
        </p:txBody>
      </p:sp>
      <p:sp>
        <p:nvSpPr>
          <p:cNvPr id="16" name="文字方塊 15"/>
          <p:cNvSpPr txBox="1"/>
          <p:nvPr/>
        </p:nvSpPr>
        <p:spPr>
          <a:xfrm>
            <a:off x="1259632" y="3501008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3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2186781"/>
            <a:ext cx="3810000" cy="3352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30203"/>
            <a:ext cx="8229600" cy="426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顯示網格</a:t>
            </a:r>
            <a:endParaRPr kumimoji="0" lang="zh-TW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59632" y="2996952"/>
            <a:ext cx="7077472" cy="1224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altLang="zh-TW" sz="4000" dirty="0" smtClean="0"/>
              <a:t>MODELING A MIXING ELBOW</a:t>
            </a:r>
          </a:p>
          <a:p>
            <a:pPr algn="ctr">
              <a:buNone/>
            </a:pPr>
            <a:r>
              <a:rPr lang="en-US" altLang="zh-TW" sz="4000" dirty="0" smtClean="0"/>
              <a:t> (2-D)</a:t>
            </a:r>
            <a:endParaRPr lang="zh-TW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內容版面配置區 3" descr="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95412" y="1981994"/>
            <a:ext cx="6353175" cy="3762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9840" y="1600200"/>
            <a:ext cx="570432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59453"/>
            <a:ext cx="8229600" cy="4007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Temperature contours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TW" altLang="en-US" dirty="0" smtClean="0"/>
              <a:t>幾何形狀</a:t>
            </a:r>
            <a:endParaRPr lang="zh-TW" alt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827356" cy="5279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3194</TotalTime>
  <Words>612</Words>
  <Application>Microsoft Office PowerPoint</Application>
  <PresentationFormat>如螢幕大小 (4:3)</PresentationFormat>
  <Paragraphs>187</Paragraphs>
  <Slides>82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82</vt:i4>
      </vt:variant>
    </vt:vector>
  </HeadingPairs>
  <TitlesOfParts>
    <vt:vector size="83" baseType="lpstr">
      <vt:lpstr>Office 佈景主題</vt:lpstr>
      <vt:lpstr> 電腦輔助能源與熱流科學分析</vt:lpstr>
      <vt:lpstr>CFD基本分析程序</vt:lpstr>
      <vt:lpstr>Gambit</vt:lpstr>
      <vt:lpstr> </vt:lpstr>
      <vt:lpstr>Gambit簡介-檔案</vt:lpstr>
      <vt:lpstr>Gambit簡介-檔案</vt:lpstr>
      <vt:lpstr>Gambit介面簡介</vt:lpstr>
      <vt:lpstr>投影片 8</vt:lpstr>
      <vt:lpstr>幾何形狀</vt:lpstr>
      <vt:lpstr>投影片 10</vt:lpstr>
      <vt:lpstr>產生方格平面</vt:lpstr>
      <vt:lpstr>建立Vertex</vt:lpstr>
      <vt:lpstr>投影片 13</vt:lpstr>
      <vt:lpstr>建立edge和Bend</vt:lpstr>
      <vt:lpstr>Create the Small Pipe for the Mixing Elbow</vt:lpstr>
      <vt:lpstr>Create points at the small inlet</vt:lpstr>
      <vt:lpstr>投影片 17</vt:lpstr>
      <vt:lpstr>投影片 18</vt:lpstr>
      <vt:lpstr>投影片 19</vt:lpstr>
      <vt:lpstr>投影片 20</vt:lpstr>
      <vt:lpstr>投影片 21</vt:lpstr>
      <vt:lpstr>Set Boundary Types</vt:lpstr>
      <vt:lpstr>Set Boundary Types</vt:lpstr>
      <vt:lpstr>save file and export mesh</vt:lpstr>
      <vt:lpstr>save file and export mesh</vt:lpstr>
      <vt:lpstr> 2D elbow-Fluent </vt:lpstr>
      <vt:lpstr>Fluent 操作步驟</vt:lpstr>
      <vt:lpstr>開啟Fluent</vt:lpstr>
      <vt:lpstr>開啟Fluent</vt:lpstr>
      <vt:lpstr>匯入Mesh</vt:lpstr>
      <vt:lpstr>匯入Fluent網格資料</vt:lpstr>
      <vt:lpstr>檢查網格</vt:lpstr>
      <vt:lpstr>調整網格</vt:lpstr>
      <vt:lpstr>調整網格</vt:lpstr>
      <vt:lpstr>定義尺度</vt:lpstr>
      <vt:lpstr>定義尺度(已轉換)</vt:lpstr>
      <vt:lpstr>顯示網格</vt:lpstr>
      <vt:lpstr>顯示網格</vt:lpstr>
      <vt:lpstr>Solver</vt:lpstr>
      <vt:lpstr>能量方程式</vt:lpstr>
      <vt:lpstr>紊流模型</vt:lpstr>
      <vt:lpstr>紊流模型</vt:lpstr>
      <vt:lpstr>材料性質</vt:lpstr>
      <vt:lpstr>材料性質</vt:lpstr>
      <vt:lpstr>材料性質</vt:lpstr>
      <vt:lpstr>邊界條件</vt:lpstr>
      <vt:lpstr>邊界條件</vt:lpstr>
      <vt:lpstr>邊界條件</vt:lpstr>
      <vt:lpstr>邊界條件 </vt:lpstr>
      <vt:lpstr>邊界條件</vt:lpstr>
      <vt:lpstr>邊界條件</vt:lpstr>
      <vt:lpstr>邊界條件</vt:lpstr>
      <vt:lpstr>邊界條件</vt:lpstr>
      <vt:lpstr>設定鬆弛因子</vt:lpstr>
      <vt:lpstr>設定Residual Monitors</vt:lpstr>
      <vt:lpstr>設定初始值</vt:lpstr>
      <vt:lpstr>存檔</vt:lpstr>
      <vt:lpstr>設定疊代次數</vt:lpstr>
      <vt:lpstr>監視視窗</vt:lpstr>
      <vt:lpstr>檢查流進出平衡</vt:lpstr>
      <vt:lpstr>Velocity contours</vt:lpstr>
      <vt:lpstr>Temperature contours</vt:lpstr>
      <vt:lpstr>Velocity Vectors(scale1)</vt:lpstr>
      <vt:lpstr>Velocity contours(Zoom)</vt:lpstr>
      <vt:lpstr>XY-PLOT</vt:lpstr>
      <vt:lpstr>XY-PLOT</vt:lpstr>
      <vt:lpstr>Custom Field Functions</vt:lpstr>
      <vt:lpstr>Custom Field Functions</vt:lpstr>
      <vt:lpstr>Dynamic-head</vt:lpstr>
      <vt:lpstr>Second-Order Discretization</vt:lpstr>
      <vt:lpstr>Second-Order Discretization</vt:lpstr>
      <vt:lpstr>Temperature contours</vt:lpstr>
      <vt:lpstr>Adapting the Grid</vt:lpstr>
      <vt:lpstr>Adapting the Grid</vt:lpstr>
      <vt:lpstr>Adapting the Grid</vt:lpstr>
      <vt:lpstr>Adapting the Grid</vt:lpstr>
      <vt:lpstr>Adapting the Grid</vt:lpstr>
      <vt:lpstr>投影片 78</vt:lpstr>
      <vt:lpstr>投影片 79</vt:lpstr>
      <vt:lpstr>投影片 80</vt:lpstr>
      <vt:lpstr>投影片 81</vt:lpstr>
      <vt:lpstr>Temperature contours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Hao</dc:creator>
  <cp:lastModifiedBy>chen</cp:lastModifiedBy>
  <cp:revision>317</cp:revision>
  <dcterms:created xsi:type="dcterms:W3CDTF">2010-10-01T08:25:20Z</dcterms:created>
  <dcterms:modified xsi:type="dcterms:W3CDTF">2011-09-29T09:52:59Z</dcterms:modified>
</cp:coreProperties>
</file>